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46" r:id="rId1"/>
  </p:sldMasterIdLst>
  <p:notesMasterIdLst>
    <p:notesMasterId r:id="rId15"/>
  </p:notesMasterIdLst>
  <p:handoutMasterIdLst>
    <p:handoutMasterId r:id="rId16"/>
  </p:handoutMasterIdLst>
  <p:sldIdLst>
    <p:sldId id="287" r:id="rId2"/>
    <p:sldId id="372" r:id="rId3"/>
    <p:sldId id="317" r:id="rId4"/>
    <p:sldId id="345" r:id="rId5"/>
    <p:sldId id="320" r:id="rId6"/>
    <p:sldId id="321" r:id="rId7"/>
    <p:sldId id="355" r:id="rId8"/>
    <p:sldId id="356" r:id="rId9"/>
    <p:sldId id="357" r:id="rId10"/>
    <p:sldId id="358" r:id="rId11"/>
    <p:sldId id="365" r:id="rId12"/>
    <p:sldId id="366" r:id="rId13"/>
    <p:sldId id="362" r:id="rId14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33CCFF"/>
    <a:srgbClr val="993366"/>
    <a:srgbClr val="99FF99"/>
    <a:srgbClr val="990000"/>
    <a:srgbClr val="33CC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2" autoAdjust="0"/>
  </p:normalViewPr>
  <p:slideViewPr>
    <p:cSldViewPr>
      <p:cViewPr varScale="1">
        <p:scale>
          <a:sx n="76" d="100"/>
          <a:sy n="76" d="100"/>
        </p:scale>
        <p:origin x="108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Бюджет </a:t>
            </a:r>
            <a:r>
              <a:rPr lang="ru-RU" dirty="0" smtClean="0"/>
              <a:t>2024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2021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A975-478A-9995-2C1AD27A0D4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975-478A-9995-2C1AD27A0D4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A975-478A-9995-2C1AD27A0D4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975-478A-9995-2C1AD27A0D4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78,1%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75-478A-9995-2C1AD27A0D4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3,9%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75-478A-9995-2C1AD27A0D4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15,28%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75-478A-9995-2C1AD27A0D4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2,72%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75-478A-9995-2C1AD27A0D4D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благоустройство</c:v>
                </c:pt>
                <c:pt idx="1">
                  <c:v>молодежная политика</c:v>
                </c:pt>
                <c:pt idx="2">
                  <c:v>культура</c:v>
                </c:pt>
                <c:pt idx="3">
                  <c:v>СМИ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64777</c:v>
                </c:pt>
                <c:pt idx="1">
                  <c:v>2625</c:v>
                </c:pt>
                <c:pt idx="2">
                  <c:v>14940</c:v>
                </c:pt>
                <c:pt idx="3">
                  <c:v>4011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AD-426B-8C87-FE97886383F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98" y="0"/>
            <a:ext cx="2944958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354"/>
            <a:ext cx="2944958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98" y="9429354"/>
            <a:ext cx="2944958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3032CA9-B99F-41AB-AB62-51856D8CBB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957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098" y="0"/>
            <a:ext cx="2944958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06" y="4715471"/>
            <a:ext cx="5438464" cy="4466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54"/>
            <a:ext cx="2944958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98" y="9429354"/>
            <a:ext cx="2944958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BC5483E-A9F1-4378-A8C0-36AA077E1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606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C5483E-A9F1-4378-A8C0-36AA077E1A6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590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9B207C-5545-4DB2-A2F5-E982A9A632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183623-B1BD-4B99-B5B0-A70275C4F2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397A9A-EFAB-4E21-962E-F1407AF786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B4FC2C-892A-4358-BA96-D17C38D368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38C7D7-B83E-4C64-93CC-C8EA5B817E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80651D-E98B-4259-865D-600D59A823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93FCD-F55C-48A1-AEAD-4C53B86C1E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3BB74-CAB7-41E8-82D6-8F5FB8CE8A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E40A1-2AFC-4052-85D4-2C04A01FB4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F79A5-8C40-46C6-9DAC-C0F242EBC2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C47C54-8E79-4E9F-B378-6E3C37DD56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761A972D-0A45-45B3-A534-5AF27C41F3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info@mo47.spb.ru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771800" y="1340768"/>
            <a:ext cx="6192688" cy="5160045"/>
          </a:xfrm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БЮДЖЕТ </a:t>
            </a:r>
            <a:b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ГРАЖДАН</a:t>
            </a:r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ВНУТРИГОРОДСКОГО МУНИЦИПАЛЬНОГО ОБРАЗОВАНИЯ ГОРОДА ФЕДЕРАЛЬНОГО ЗНАЧЕНИЯ САНКТ-ПЕТЕРБУРГА МУНИЦИПАЛЬНЫЙ ОКРУГ</a:t>
            </a:r>
            <a:br>
              <a:rPr lang="ru-RU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ЗВЕЗДНОЕ </a:t>
            </a:r>
            <a:br>
              <a:rPr lang="ru-RU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2024 год </a:t>
            </a:r>
            <a:b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16237" y="476671"/>
            <a:ext cx="5763162" cy="8640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148" name="Picture 4" descr="звездное_ок_герб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09" y="466055"/>
            <a:ext cx="1539875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2"/>
          <p:cNvSpPr txBox="1">
            <a:spLocks noChangeArrowheads="1"/>
          </p:cNvSpPr>
          <p:nvPr/>
        </p:nvSpPr>
        <p:spPr bwMode="auto">
          <a:xfrm>
            <a:off x="2916237" y="476671"/>
            <a:ext cx="576316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dirty="0" smtClean="0">
                <a:solidFill>
                  <a:srgbClr val="FF3300"/>
                </a:solidFill>
              </a:rPr>
              <a:t> ВНУТРИГОРОДСКОЕ </a:t>
            </a:r>
            <a:r>
              <a:rPr lang="ru-RU" dirty="0">
                <a:solidFill>
                  <a:srgbClr val="FF3300"/>
                </a:solidFill>
              </a:rPr>
              <a:t>МУНИЦИПАЛЬНОЕ    </a:t>
            </a:r>
          </a:p>
          <a:p>
            <a:pPr algn="ctr" eaLnBrk="1" hangingPunct="1"/>
            <a:r>
              <a:rPr lang="ru-RU" dirty="0" smtClean="0">
                <a:solidFill>
                  <a:srgbClr val="FF3300"/>
                </a:solidFill>
              </a:rPr>
              <a:t>ОБРАЗОВАНИЕ ГОРОДА ФЕДЕРАЛЬНОГО ЗНАЧЕНИЯ САНКТ-ПЕТЕРБУРГА МУНИЦИПАЛЬНЫЙ ОКРУГ ЗВЕЗДНОЕ</a:t>
            </a:r>
            <a:endParaRPr lang="ru-RU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1116013" y="549275"/>
            <a:ext cx="6985000" cy="2232025"/>
          </a:xfrm>
        </p:spPr>
        <p:txBody>
          <a:bodyPr/>
          <a:lstStyle/>
          <a:p>
            <a:pPr marL="0" indent="447675" algn="just" eaLnBrk="1" hangingPunct="1">
              <a:lnSpc>
                <a:spcPct val="12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Согласно приложению к Закону Санкт-Петербурга «О бюджете Санкт-Петербурга на 2024 год и на плановый период 2025 и 2026 годов» объем субвенций на исполнение органами местного самоуправления в Санкт-Петербурге отдельного государственного полномочия Санкт-Петербурга по определению должностных лиц местного самоуправления, уполномоченных составлять протоколы об административных правонарушениях, и составлению протоколов об административных правонарушениях на 2024 год и на плановый период 2025 и 2026 годов составляет:</a:t>
            </a:r>
          </a:p>
        </p:txBody>
      </p:sp>
      <p:sp>
        <p:nvSpPr>
          <p:cNvPr id="15363" name="Содержимое 2"/>
          <p:cNvSpPr txBox="1">
            <a:spLocks/>
          </p:cNvSpPr>
          <p:nvPr/>
        </p:nvSpPr>
        <p:spPr bwMode="auto">
          <a:xfrm>
            <a:off x="1259632" y="2564904"/>
            <a:ext cx="7058025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447675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lnSpc>
                <a:spcPct val="140000"/>
              </a:lnSpc>
              <a:buClr>
                <a:schemeClr val="accent1"/>
              </a:buClr>
              <a:buSzPct val="80000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3.2.	Прочие безвозмездные поступления, зачисляемые в бюджеты муниципальных образований.</a:t>
            </a:r>
          </a:p>
          <a:p>
            <a:pPr algn="just" eaLnBrk="1" hangingPunct="1">
              <a:lnSpc>
                <a:spcPct val="140000"/>
              </a:lnSpc>
              <a:buClr>
                <a:schemeClr val="accent1"/>
              </a:buClr>
              <a:buSzPct val="80000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Таким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образом, общий объем доходной части бюджета МО Звездное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2024 год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составил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190 465,7 тысячи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рублей, в том числе налоговые доходы – в размере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14 185,9 тысяч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рублей,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неналоговые доходы – в размере 4 143,1 тысяч рублей и безвозмездные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поступления – в размере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172 136,7 тысяч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рублей.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00113" y="908050"/>
            <a:ext cx="7215187" cy="5357813"/>
          </a:xfrm>
        </p:spPr>
        <p:txBody>
          <a:bodyPr>
            <a:no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  <a:p>
            <a:pPr marL="0" indent="447675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Формирование расходов проекта бюджета МО Звездное осуществляется в соответствии с расходными обязательствами, вытекающие из полномочий по решению вопросов местного значения отнесённых к ведению муниципальных образований Законом Санкт-Петербурга от 23.09.2009 № 420-79 «Об организации местного самоуправления в Санкт-Петербурге», предусмотренных Уставом МО Звездное. Перечень расходных обязательств определён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приложением к Закону Санкт-Петербурга «О бюджете Санкт-Петербурга на 2024 год и на плановый период 2025 и 2026 годов».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6670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47675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Формирование расходов бюджета на 2024 год осуществляется в том числе с учетом: </a:t>
            </a:r>
          </a:p>
          <a:p>
            <a:pPr marL="447675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	прогноза индекса потребительских цен Санкт-Петербурга за период с начала года (в процентах к предыдущему году):</a:t>
            </a:r>
          </a:p>
          <a:p>
            <a:pPr marL="447675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 2024 год –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105,00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%;               на 2025 год –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104,20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%;              на 2026 год –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104,00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%.</a:t>
            </a:r>
          </a:p>
          <a:p>
            <a:pPr marL="447675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	размера денежных выплат на содержание детей, находящихся под опекой или попечительством, и детей, переданных на воспитание в приёмные семьи: </a:t>
            </a:r>
          </a:p>
          <a:p>
            <a:pPr marL="447675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 2024 год –14 742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,0 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руб.;     на 2025 год –15 422,00 руб.;   на 2026 год –16 025,00 руб.</a:t>
            </a:r>
          </a:p>
          <a:p>
            <a:pPr marL="0" indent="26670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1116013" y="260350"/>
            <a:ext cx="6696075" cy="757238"/>
          </a:xfrm>
          <a:prstGeom prst="rect">
            <a:avLst/>
          </a:prstGeom>
        </p:spPr>
        <p:txBody>
          <a:bodyPr/>
          <a:lstStyle/>
          <a:p>
            <a:pPr indent="266700" algn="just">
              <a:defRPr/>
            </a:pPr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  <a:p>
            <a:pPr indent="266700" algn="ctr"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Главными распорядителями средств проекта бюджета на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2024 год 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являются:</a:t>
            </a:r>
          </a:p>
          <a:p>
            <a:pPr marL="26670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26670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26670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26670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Прямоугольник 10"/>
          <p:cNvSpPr>
            <a:spLocks noChangeArrowheads="1"/>
          </p:cNvSpPr>
          <p:nvPr/>
        </p:nvSpPr>
        <p:spPr bwMode="auto">
          <a:xfrm>
            <a:off x="1331913" y="1341438"/>
            <a:ext cx="32146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Муниципальный Совет муниципального образования </a:t>
            </a:r>
          </a:p>
          <a:p>
            <a:r>
              <a:rPr lang="ru-RU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Звездное (918)</a:t>
            </a:r>
            <a:endParaRPr lang="ru-RU" sz="1600" i="1">
              <a:solidFill>
                <a:srgbClr val="002060"/>
              </a:solidFill>
            </a:endParaRPr>
          </a:p>
        </p:txBody>
      </p:sp>
      <p:sp>
        <p:nvSpPr>
          <p:cNvPr id="17412" name="Прямоугольник 11"/>
          <p:cNvSpPr>
            <a:spLocks noChangeArrowheads="1"/>
          </p:cNvSpPr>
          <p:nvPr/>
        </p:nvSpPr>
        <p:spPr bwMode="auto">
          <a:xfrm>
            <a:off x="4792663" y="1341438"/>
            <a:ext cx="32146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Местная администрация муниципального образования </a:t>
            </a:r>
          </a:p>
          <a:p>
            <a:r>
              <a:rPr lang="ru-RU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Звездное  (948)</a:t>
            </a:r>
            <a:endParaRPr lang="ru-RU" sz="1600" i="1">
              <a:solidFill>
                <a:srgbClr val="002060"/>
              </a:solidFill>
            </a:endParaRPr>
          </a:p>
        </p:txBody>
      </p:sp>
      <p:sp>
        <p:nvSpPr>
          <p:cNvPr id="17413" name="Прямоугольник 12"/>
          <p:cNvSpPr>
            <a:spLocks noChangeArrowheads="1"/>
          </p:cNvSpPr>
          <p:nvPr/>
        </p:nvSpPr>
        <p:spPr bwMode="auto">
          <a:xfrm>
            <a:off x="1331913" y="2197100"/>
            <a:ext cx="6553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Расходы бюджета на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год предусмотрены в размере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193 765,7 тысяч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рублей.</a:t>
            </a:r>
          </a:p>
          <a:p>
            <a:pPr algn="just"/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Наиболее значимые объёмы ассигнований на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год предусмотрены по следующим отраслям: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889304751"/>
              </p:ext>
            </p:extLst>
          </p:nvPr>
        </p:nvGraphicFramePr>
        <p:xfrm>
          <a:off x="2051720" y="3241715"/>
          <a:ext cx="5688632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900113" y="1052513"/>
            <a:ext cx="7210425" cy="4786312"/>
          </a:xfrm>
          <a:prstGeom prst="rect">
            <a:avLst/>
          </a:prstGeom>
        </p:spPr>
        <p:txBody>
          <a:bodyPr/>
          <a:lstStyle/>
          <a:p>
            <a:pPr indent="447675" algn="just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Таким образом, наиболее значимыми ассигнованиями бюджета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год являются ассигнования на реализацию мероприятий по благоустройству территории муниципального образования.</a:t>
            </a:r>
          </a:p>
          <a:p>
            <a:pPr indent="447675" algn="just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447675" algn="just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Мероприятия для жителей 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Звездное 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году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проводятся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 основании муниципальных программ.</a:t>
            </a:r>
          </a:p>
          <a:p>
            <a:pPr indent="447675" algn="just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447675" algn="just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расходы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год включены публичные нормативные обязательства, в сумме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10 237,10 тыс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руб.</a:t>
            </a:r>
          </a:p>
          <a:p>
            <a:pPr marL="266700" algn="just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266700" algn="just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266700" algn="just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26670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26670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143000" y="2063750"/>
            <a:ext cx="6958013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49263" algn="just" eaLnBrk="0" hangingPunct="0">
              <a:defRPr/>
            </a:pPr>
            <a:r>
              <a:rPr lang="ru-RU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Бюджет</a:t>
            </a:r>
            <a:r>
              <a:rPr lang="ru-RU" sz="2200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–</a:t>
            </a:r>
            <a:r>
              <a:rPr lang="ru-RU" sz="2200" i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1400" dirty="0">
                <a:latin typeface="Times New Roman" pitchFamily="18" charset="0"/>
                <a:ea typeface="+mj-ea"/>
                <a:cs typeface="Times New Roman" pitchFamily="18" charset="0"/>
              </a:rPr>
              <a:t>форма</a:t>
            </a:r>
            <a:r>
              <a:rPr lang="ru-RU" sz="2200" i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1400" dirty="0">
                <a:latin typeface="Times New Roman" pitchFamily="18" charset="0"/>
                <a:ea typeface="+mj-ea"/>
                <a:cs typeface="Times New Roman" pitchFamily="18" charset="0"/>
              </a:rPr>
              <a:t>образования и расходования денежных средств, предназначенных для финансового обеспечения задач и функций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местного самоуправления. </a:t>
            </a:r>
          </a:p>
          <a:p>
            <a:pPr indent="449263" algn="just" eaLnBrk="0" hangingPunct="0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Бюджет МО Звездное (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далее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– МО Звездное) представляет собой главный финансовый документ, утверждаемый Решением Муниципального Совета МО Звездное.</a:t>
            </a:r>
          </a:p>
          <a:p>
            <a:pPr indent="449263" algn="just" eaLnBrk="0" hangingPunct="0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Формирование бюджета МО Звездное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год осуществлялось в соответствии с вопросами местного значения, определенными законом Санкт-Петербурга «Об организации местного самоуправления в Санкт-Петербурге», задачами, поставленными в послании Президента  Российской Федерации, п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рогнозом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социально-экономического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а также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муниципальными про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грам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ами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МО Звездное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449263" algn="just" eaLnBrk="0" hangingPunct="0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Планирование бюджета МО Звездное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год осуществлялось в соответствии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Бюджетным Кодексом Российской Федерации (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далее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– БК РФ) и Положением о бюджетном процессе.</a:t>
            </a:r>
          </a:p>
          <a:p>
            <a:pPr indent="449263" algn="just" eaLnBrk="0" hangingPunct="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449263" algn="just" eaLnBrk="0" hangingPunct="0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 так же некоторые пояснения по другим терминам:</a:t>
            </a:r>
          </a:p>
          <a:p>
            <a:pPr indent="449263" algn="just" eaLnBrk="0" hangingPunct="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449263" algn="just" eaLnBrk="0" hangingPunct="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8538" y="1204913"/>
            <a:ext cx="3763962" cy="4302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Что такое бюджет?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16013" y="115888"/>
            <a:ext cx="6911975" cy="936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7173" name="Picture 4" descr="звездное_ок_гер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11125"/>
            <a:ext cx="417512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7"/>
          <p:cNvSpPr txBox="1">
            <a:spLocks noChangeArrowheads="1"/>
          </p:cNvSpPr>
          <p:nvPr/>
        </p:nvSpPr>
        <p:spPr bwMode="auto">
          <a:xfrm>
            <a:off x="1908175" y="115888"/>
            <a:ext cx="65516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dirty="0">
                <a:solidFill>
                  <a:srgbClr val="0000FF"/>
                </a:solidFill>
              </a:rPr>
              <a:t>ВНУТРИГОРОДСКОЕ МУНИЦИПАЛЬНОЕ </a:t>
            </a:r>
          </a:p>
          <a:p>
            <a:pPr algn="ctr" eaLnBrk="1" hangingPunct="1"/>
            <a:r>
              <a:rPr lang="ru-RU" dirty="0">
                <a:solidFill>
                  <a:srgbClr val="0000FF"/>
                </a:solidFill>
              </a:rPr>
              <a:t>ОБРАЗОВАНИЕ ЗВЕЗДНОЕ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116013" y="1355725"/>
            <a:ext cx="6985000" cy="471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49263" algn="just" eaLnBrk="0" hangingPunct="0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статье 6 Бюджетного кодекса Российской Федерации (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далее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– БК РФ) утверждены основные понятия и термины, используемые участниками бюджетного процесса:</a:t>
            </a:r>
          </a:p>
          <a:p>
            <a:pPr algn="just" eaLnBrk="0" hangingPunct="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доходы бюджета </a:t>
            </a:r>
            <a:r>
              <a:rPr lang="ru-RU" sz="1400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–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поступающие в бюджет денежные средства, за исключением средств, являющихся в соответствии с настоящим Кодексом источниками финансирования дефицита бюджета;</a:t>
            </a:r>
          </a:p>
          <a:p>
            <a:pPr algn="just" eaLnBrk="0" hangingPunct="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расходы бюджета -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выплачиваемые из бюджета денежные средства, за исключением средств, являющихся в соответствии с настоящим Кодексом источниками финансирования дефицита бюджета;</a:t>
            </a:r>
          </a:p>
          <a:p>
            <a:pPr algn="just" eaLnBrk="0" hangingPunct="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47675" algn="l"/>
              </a:tabLst>
              <a:defRPr/>
            </a:pPr>
            <a:r>
              <a:rPr lang="ru-RU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дефицит бюджета -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превышение расходов бюджета над его доходами;</a:t>
            </a:r>
          </a:p>
          <a:p>
            <a:pPr>
              <a:tabLst>
                <a:tab pos="447675" algn="l"/>
              </a:tabLs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47675" algn="l"/>
              </a:tabLst>
              <a:defRPr/>
            </a:pPr>
            <a:r>
              <a:rPr lang="ru-RU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профицит бюджета -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превышение доходов бюджета над его расходами;</a:t>
            </a:r>
          </a:p>
          <a:p>
            <a:pPr>
              <a:tabLst>
                <a:tab pos="447675" algn="l"/>
              </a:tabLs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47675" algn="l"/>
              </a:tabLst>
              <a:defRPr/>
            </a:pPr>
            <a:r>
              <a:rPr lang="ru-RU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межбюджетные трансферты -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средства, предоставляемые одним бюджетом бюджетной системы Российской Федерации другому бюджету бюджетной системы Российской Федерации.»</a:t>
            </a:r>
          </a:p>
          <a:p>
            <a:pPr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31913" y="981075"/>
            <a:ext cx="7497762" cy="5762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dirty="0" smtClean="0">
                <a:solidFill>
                  <a:srgbClr val="0000FF"/>
                </a:solidFill>
              </a:rPr>
              <a:t/>
            </a:r>
            <a:br>
              <a:rPr lang="ru-RU" sz="2200" dirty="0" smtClean="0">
                <a:solidFill>
                  <a:srgbClr val="0000FF"/>
                </a:solidFill>
              </a:rPr>
            </a:br>
            <a:endParaRPr lang="ru-RU" sz="2200" dirty="0">
              <a:solidFill>
                <a:srgbClr val="0000FF"/>
              </a:solidFill>
            </a:endParaRPr>
          </a:p>
        </p:txBody>
      </p:sp>
      <p:pic>
        <p:nvPicPr>
          <p:cNvPr id="8196" name="Picture 4" descr="звездное_ок_гер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361950"/>
            <a:ext cx="417513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Box 6"/>
          <p:cNvSpPr txBox="1">
            <a:spLocks noChangeArrowheads="1"/>
          </p:cNvSpPr>
          <p:nvPr/>
        </p:nvSpPr>
        <p:spPr bwMode="auto">
          <a:xfrm>
            <a:off x="2051050" y="404813"/>
            <a:ext cx="6624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>
                <a:solidFill>
                  <a:srgbClr val="0000FF"/>
                </a:solidFill>
              </a:rPr>
              <a:t>МУНИЦИПАЛЬНОЕ ОБРАЗОВАНИЕ ЗВЕЗДНОЕ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35075" y="41275"/>
            <a:ext cx="6865938" cy="9715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8199" name="Picture 4" descr="звездное_ок_гер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075" y="41275"/>
            <a:ext cx="41751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TextBox 11"/>
          <p:cNvSpPr txBox="1">
            <a:spLocks noChangeArrowheads="1"/>
          </p:cNvSpPr>
          <p:nvPr/>
        </p:nvSpPr>
        <p:spPr bwMode="auto">
          <a:xfrm>
            <a:off x="1908175" y="115888"/>
            <a:ext cx="65516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>
                <a:solidFill>
                  <a:srgbClr val="0000FF"/>
                </a:solidFill>
              </a:rPr>
              <a:t>ВНУТРИГОРОДСКОЕ МУНИЦИПАЛЬНОЕ </a:t>
            </a:r>
          </a:p>
          <a:p>
            <a:pPr algn="ctr" eaLnBrk="1" hangingPunct="1"/>
            <a:r>
              <a:rPr lang="ru-RU">
                <a:solidFill>
                  <a:srgbClr val="0000FF"/>
                </a:solidFill>
              </a:rPr>
              <a:t>ОБРАЗОВАНИЕ ЗВЕЗДНОЕ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857250"/>
            <a:ext cx="7497762" cy="5826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dirty="0" smtClean="0">
                <a:solidFill>
                  <a:srgbClr val="0000FF"/>
                </a:solidFill>
              </a:rPr>
              <a:t>Контактная информация.</a:t>
            </a:r>
            <a:endParaRPr lang="ru-RU" sz="2200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2976" y="1524000"/>
            <a:ext cx="3786214" cy="4833958"/>
          </a:xfrm>
          <a:extLst/>
        </p:spPr>
        <p:txBody>
          <a:bodyPr>
            <a:normAutofit fontScale="4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Муниципальный Совет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196066, Санкт-Петербург, ул. Алтайская, д. 13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тел.: 371-89-72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И.о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Главы муниципального образования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Мануков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Тигран Мартинович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Местная администрация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196066, Санкт-Петербург, ул. Алтайская, д. 13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тел.: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371-28-72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И.о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Главы Местной администрации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Волкович Виктория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Марьяновна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Официальный сайт МО Звездное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500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  <a:hlinkClick r:id="rId2"/>
              </a:rPr>
              <a:t>http://www.</a:t>
            </a:r>
            <a:r>
              <a:rPr lang="ru-RU" sz="3500" dirty="0" err="1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  <a:hlinkClick r:id="rId2"/>
              </a:rPr>
              <a:t>мозвездное.рф</a:t>
            </a:r>
            <a:r>
              <a:rPr lang="en-US" sz="3500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  <a:hlinkClick r:id="rId2"/>
              </a:rPr>
              <a:t>/ </a:t>
            </a:r>
            <a:endParaRPr lang="ru-RU" sz="3500" dirty="0" smtClean="0">
              <a:ln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  <a:hlinkClick r:id="rId2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E-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500" dirty="0" err="1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mo</a:t>
            </a:r>
            <a:r>
              <a:rPr lang="ru-RU" sz="35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0</a:t>
            </a:r>
            <a:r>
              <a:rPr lang="en-US" sz="35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4</a:t>
            </a:r>
            <a:r>
              <a:rPr lang="ru-RU" sz="3500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8</a:t>
            </a:r>
            <a:r>
              <a:rPr lang="en-US" sz="3500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@yandex.ru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371-28-72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72063" y="1557338"/>
            <a:ext cx="3028950" cy="4800600"/>
          </a:xfrm>
        </p:spPr>
        <p:txBody>
          <a:bodyPr>
            <a:normAutofit fontScale="4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Прием граждан должностными лицами органов местного самоуправления МО Звездное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Мануков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Тигран Мартинович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И.о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Главы муниципального образования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прием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четверг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12.00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14.00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Волкович Виктория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Марьяновна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И.о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Главы Местной администрации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прием среда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11.00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13.00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323975" y="87313"/>
            <a:ext cx="6777038" cy="965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9222" name="Picture 4" descr="звездное_ок_герб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80963"/>
            <a:ext cx="53816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TextBox 13"/>
          <p:cNvSpPr txBox="1">
            <a:spLocks noChangeArrowheads="1"/>
          </p:cNvSpPr>
          <p:nvPr/>
        </p:nvSpPr>
        <p:spPr bwMode="auto">
          <a:xfrm>
            <a:off x="2038350" y="385763"/>
            <a:ext cx="67040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>
                <a:solidFill>
                  <a:srgbClr val="0000FF"/>
                </a:solidFill>
              </a:rPr>
              <a:t>ВНУТРИГОРОДСКОЕ МУНИЦИПАЛЬНОЕ </a:t>
            </a:r>
          </a:p>
          <a:p>
            <a:pPr algn="ctr" eaLnBrk="1" hangingPunct="1"/>
            <a:r>
              <a:rPr lang="ru-RU">
                <a:solidFill>
                  <a:srgbClr val="0000FF"/>
                </a:solidFill>
              </a:rPr>
              <a:t>ОБРАЗОВАНИЕ ЗВЕЗДНОЕ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323975" y="1196975"/>
            <a:ext cx="6777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600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Основные направления бюджетной политики внутригородского муниципального образования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600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города федерального значения Санкт-Петербурга </a:t>
            </a:r>
            <a:r>
              <a:rPr lang="ru-RU" sz="1600" dirty="0" smtClean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муниципальный </a:t>
            </a:r>
            <a:r>
              <a:rPr lang="ru-RU" sz="1600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округ Звездное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600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на </a:t>
            </a:r>
            <a:r>
              <a:rPr lang="ru-RU" sz="1600" dirty="0" smtClean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2024-2026 </a:t>
            </a:r>
            <a:r>
              <a:rPr lang="ru-RU" sz="1600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годы</a:t>
            </a:r>
          </a:p>
        </p:txBody>
      </p:sp>
      <p:sp>
        <p:nvSpPr>
          <p:cNvPr id="10243" name="Содержимое 7"/>
          <p:cNvSpPr>
            <a:spLocks noGrp="1"/>
          </p:cNvSpPr>
          <p:nvPr>
            <p:ph idx="1"/>
          </p:nvPr>
        </p:nvSpPr>
        <p:spPr>
          <a:xfrm>
            <a:off x="1187624" y="2492896"/>
            <a:ext cx="6913389" cy="3222104"/>
          </a:xfrm>
        </p:spPr>
        <p:txBody>
          <a:bodyPr/>
          <a:lstStyle/>
          <a:p>
            <a:pPr marL="0" indent="447675" algn="just" eaLnBrk="1" hangingPunct="1">
              <a:buFont typeface="Wingdings 2" pitchFamily="18" charset="2"/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Основные направления бюджетной политики внутригородского муниципального образования города федерального значения Санкт-Петербурга муниципальный округ Звездное (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далее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муниципальное образование) на 2024-2026 годы подготовлены в соответствии с бюджетным законодательством Российской Федерации и Санкт-Петербурга в целях составления проекта бюджета муниципального образования Звездное на 2024 год и плановый период 2025-2026 годов (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далее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проект бюджета на 2024 год). Проект бюджета на 2024 год формируется на три года.</a:t>
            </a:r>
          </a:p>
          <a:p>
            <a:pPr marL="0" indent="447675" algn="just" eaLnBrk="1" hangingPunct="1">
              <a:buFont typeface="Wingdings 2" pitchFamily="18" charset="2"/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47675" algn="just" eaLnBrk="1" hangingPunct="1">
              <a:buFont typeface="Wingdings 2" pitchFamily="18" charset="2"/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Основные направления бюджетной политики и налоговой политики муниципальный образования на 2024 год определяют условия, принимаемые для составления проекта бюджета на 2024 год, подходы к его формированию.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23975" y="87313"/>
            <a:ext cx="6777038" cy="965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00FF"/>
                </a:solidFill>
              </a:rPr>
              <a:t>ВНУТРИГОРОДСКОЕ МУНИЦИПАЛЬНОЕ </a:t>
            </a:r>
          </a:p>
          <a:p>
            <a:pPr algn="ctr">
              <a:defRPr/>
            </a:pPr>
            <a:r>
              <a:rPr lang="ru-RU" dirty="0">
                <a:solidFill>
                  <a:srgbClr val="0000FF"/>
                </a:solidFill>
              </a:rPr>
              <a:t>ОБРАЗОВАНИЕ ЗВЕЗДНОЕ</a:t>
            </a:r>
          </a:p>
        </p:txBody>
      </p:sp>
      <p:pic>
        <p:nvPicPr>
          <p:cNvPr id="10245" name="Picture 4" descr="звездное_ок_гер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87313"/>
            <a:ext cx="53816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500313" y="1428750"/>
            <a:ext cx="4786312" cy="6429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проекта бюджета в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 планируется формировать из доходов, которые включают в себя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85720" y="214290"/>
            <a:ext cx="828680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latin typeface="Georgia" pitchFamily="18" charset="0"/>
              <a:ea typeface="+mj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latin typeface="Georgia" pitchFamily="18" charset="0"/>
              <a:ea typeface="+mj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Georgia" pitchFamily="18" charset="0"/>
                <a:ea typeface="+mj-ea"/>
                <a:cs typeface="+mn-cs"/>
              </a:rPr>
              <a:t>       </a:t>
            </a:r>
            <a:endParaRPr lang="ru-RU" sz="3600" b="1" dirty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C00000"/>
              </a:solidFill>
              <a:latin typeface="Georgia" pitchFamily="18" charset="0"/>
              <a:ea typeface="+mj-ea"/>
              <a:cs typeface="+mn-cs"/>
            </a:endParaRPr>
          </a:p>
        </p:txBody>
      </p:sp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611188" y="4292600"/>
            <a:ext cx="7466012" cy="2232025"/>
          </a:xfrm>
        </p:spPr>
        <p:txBody>
          <a:bodyPr>
            <a:noAutofit/>
          </a:bodyPr>
          <a:lstStyle/>
          <a:p>
            <a:pPr marL="0" indent="447675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связи с тем, что в Санкт-Петербурге в соответствии с федеральным и региональным законодательством органы местного самоуправления не наделены полномочиями в области налоговой политики, реальных инструментов налоговой политики не имеется. В соответствии со статьей 8 БК РФ в бюджетные полномочия органов государственной власти Санкт-Петербурга входит определение законами Санкт-Петербурга источников доходов бюджетов внутригородских муниципальных образований Санкт-Петербурга, а также установление нормативов отчислений доходов в бюджеты внутригородских муниципальных образований Санкт-Петербурга от федеральных, региональных и (или) местных налогов, предусмотренных специальными налоговыми режимами, подлежащих зачислению в бюджет Санкт-Петербурга в соответствии с БК РФ и законодательством о налогах и сборах. </a:t>
            </a:r>
          </a:p>
          <a:p>
            <a:pPr marL="0" indent="447675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Прямоугольник 7"/>
          <p:cNvSpPr>
            <a:spLocks noChangeArrowheads="1"/>
          </p:cNvSpPr>
          <p:nvPr/>
        </p:nvSpPr>
        <p:spPr bwMode="auto">
          <a:xfrm>
            <a:off x="3779838" y="928688"/>
            <a:ext cx="1974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</p:txBody>
      </p:sp>
      <p:sp>
        <p:nvSpPr>
          <p:cNvPr id="13" name="Выгнутая влево стрелка 12"/>
          <p:cNvSpPr/>
          <p:nvPr/>
        </p:nvSpPr>
        <p:spPr>
          <a:xfrm>
            <a:off x="1571625" y="1643063"/>
            <a:ext cx="785813" cy="100012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право стрелка 15"/>
          <p:cNvSpPr/>
          <p:nvPr/>
        </p:nvSpPr>
        <p:spPr>
          <a:xfrm>
            <a:off x="7358063" y="1785938"/>
            <a:ext cx="857250" cy="92868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5219700" y="2205038"/>
            <a:ext cx="2066925" cy="738187"/>
          </a:xfrm>
          <a:prstGeom prst="wedgeRectCallout">
            <a:avLst>
              <a:gd name="adj1" fmla="val 33093"/>
              <a:gd name="adj2" fmla="val 9086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поступления, в состав которых входят</a:t>
            </a:r>
          </a:p>
        </p:txBody>
      </p:sp>
      <p:sp>
        <p:nvSpPr>
          <p:cNvPr id="12" name="Блок-схема: карточка 11"/>
          <p:cNvSpPr/>
          <p:nvPr/>
        </p:nvSpPr>
        <p:spPr>
          <a:xfrm>
            <a:off x="7035800" y="3068638"/>
            <a:ext cx="1728788" cy="1008062"/>
          </a:xfrm>
          <a:prstGeom prst="flowChartPunchedCar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Субвенции, выделяемые из бюджета Санкт-Петербурга</a:t>
            </a:r>
          </a:p>
        </p:txBody>
      </p:sp>
      <p:sp>
        <p:nvSpPr>
          <p:cNvPr id="22" name="Прямоугольная выноска 21"/>
          <p:cNvSpPr/>
          <p:nvPr/>
        </p:nvSpPr>
        <p:spPr>
          <a:xfrm>
            <a:off x="2484438" y="2205038"/>
            <a:ext cx="2303462" cy="738187"/>
          </a:xfrm>
          <a:prstGeom prst="wedgeRectCallout">
            <a:avLst>
              <a:gd name="adj1" fmla="val -25380"/>
              <a:gd name="adj2" fmla="val 9344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Собственные доходы</a:t>
            </a:r>
          </a:p>
          <a:p>
            <a:pPr algn="ctr">
              <a:defRPr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с одним вырезанным углом 25"/>
          <p:cNvSpPr/>
          <p:nvPr/>
        </p:nvSpPr>
        <p:spPr>
          <a:xfrm>
            <a:off x="1476375" y="3141663"/>
            <a:ext cx="1439863" cy="647700"/>
          </a:xfrm>
          <a:prstGeom prst="snip1Rect">
            <a:avLst>
              <a:gd name="adj" fmla="val 3964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</a:p>
        </p:txBody>
      </p:sp>
      <p:sp>
        <p:nvSpPr>
          <p:cNvPr id="33" name="Блок-схема: карточка 32"/>
          <p:cNvSpPr/>
          <p:nvPr/>
        </p:nvSpPr>
        <p:spPr>
          <a:xfrm>
            <a:off x="3203575" y="3213100"/>
            <a:ext cx="1512888" cy="576263"/>
          </a:xfrm>
          <a:prstGeom prst="flowChartPunchedCar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</a:p>
        </p:txBody>
      </p:sp>
      <p:sp>
        <p:nvSpPr>
          <p:cNvPr id="17" name="Прямоугольник с одним вырезанным углом 16"/>
          <p:cNvSpPr/>
          <p:nvPr/>
        </p:nvSpPr>
        <p:spPr>
          <a:xfrm>
            <a:off x="5003800" y="3141663"/>
            <a:ext cx="1871663" cy="935037"/>
          </a:xfrm>
          <a:prstGeom prst="snip1Rect">
            <a:avLst>
              <a:gd name="adj" fmla="val 2684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ts val="1500"/>
              </a:lnSpc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Дотации,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выделяемые из бюджета Санкт-Петербурга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350" y="1052736"/>
            <a:ext cx="6553200" cy="5689377"/>
          </a:xfrm>
        </p:spPr>
        <p:txBody>
          <a:bodyPr>
            <a:no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2.     Неналоговые доходы</a:t>
            </a:r>
          </a:p>
          <a:p>
            <a:pPr marL="0" indent="2667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2.1.	Доходы от оказания платных услуг получателями средств бюджетов муниципальных образований и компенсации затрат бюджетов муниципальных образований, в том числе средства, составляющие восстановительную стоимость зеленых насаждений, произраставших на территории зеленых насаждений внутриквартального озеленения, подлежащие зачислению в бюджеты муниципальных образований в соответствии с законами Санкт-Петербурга.</a:t>
            </a:r>
          </a:p>
          <a:p>
            <a:pPr marL="0" indent="447675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2.2.	Доходы от возмещения ущерба при возникновении страховых случаев, когда выгодоприобретателями по договорам страхования выступают получатели средств бюджетов муниципальных образований.</a:t>
            </a:r>
          </a:p>
          <a:p>
            <a:pPr marL="0" indent="447675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2.3.	Денежные взыскания (штрафы) за нарушение законодательства Санкт-Петербурга, зачисляемые в бюджеты муниципальных образований по месту совершения административных правонарушений.</a:t>
            </a:r>
          </a:p>
          <a:p>
            <a:pPr marL="0" indent="447675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Прямоугольник 1"/>
          <p:cNvSpPr>
            <a:spLocks noChangeArrowheads="1"/>
          </p:cNvSpPr>
          <p:nvPr/>
        </p:nvSpPr>
        <p:spPr bwMode="auto">
          <a:xfrm>
            <a:off x="1403350" y="449263"/>
            <a:ext cx="640873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lvl="1"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1. Налоговые доходы.</a:t>
            </a:r>
          </a:p>
          <a:p>
            <a:pPr marL="0" lvl="1"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1.1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Налог на доходы физических лиц</a:t>
            </a:r>
          </a:p>
          <a:p>
            <a:pPr marL="0" lvl="1"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оловина рамки 18"/>
          <p:cNvSpPr/>
          <p:nvPr/>
        </p:nvSpPr>
        <p:spPr>
          <a:xfrm>
            <a:off x="2771775" y="2708275"/>
            <a:ext cx="2214563" cy="642938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750" y="4221163"/>
            <a:ext cx="7632700" cy="16922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indent="447675" algn="just">
              <a:spcBef>
                <a:spcPts val="600"/>
              </a:spcBef>
              <a:buSzPct val="80000"/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2.5.	Прочие неналоговые доходы, зачисляемые в бюджеты муниципальных образований.</a:t>
            </a:r>
          </a:p>
          <a:p>
            <a:pPr algn="ctr">
              <a:defRPr/>
            </a:pPr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3.     Безвозмездные поступления:</a:t>
            </a:r>
          </a:p>
          <a:p>
            <a:pPr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indent="447675" algn="just"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3.1.	Безвозмездные поступления из бюджета Санкт-Петербурга:</a:t>
            </a:r>
          </a:p>
          <a:p>
            <a:pPr marL="447675" algn="just"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-	субвенции, предоставляемые бюджетам муниципальных образований в случаях и в порядке, установленных законами Санкт-Петербурга.</a:t>
            </a:r>
          </a:p>
        </p:txBody>
      </p:sp>
      <p:sp>
        <p:nvSpPr>
          <p:cNvPr id="14" name="Половина рамки 13"/>
          <p:cNvSpPr/>
          <p:nvPr/>
        </p:nvSpPr>
        <p:spPr>
          <a:xfrm>
            <a:off x="773113" y="836613"/>
            <a:ext cx="2214562" cy="642937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55650" y="836613"/>
            <a:ext cx="3600450" cy="13208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defRPr/>
            </a:pPr>
            <a:endParaRPr lang="ru-RU" sz="1100" dirty="0">
              <a:latin typeface="Times New Roman" pitchFamily="18" charset="0"/>
              <a:cs typeface="Times New Roman" pitchFamily="18" charset="0"/>
            </a:endParaRPr>
          </a:p>
          <a:p>
            <a:pPr indent="180975" algn="ctr">
              <a:defRPr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штрафы за административные правонарушения в области благоустройства, предусмотренные главой 4 Закона Санкт-Петербурга от 12.05.2010 № 273-70 «Об административных правонарушениях в Санкт-Петербурге», за исключением 37_2 указанного Закона Санкт-Петербурга</a:t>
            </a:r>
            <a:endParaRPr lang="ru-RU" sz="1100" dirty="0"/>
          </a:p>
        </p:txBody>
      </p:sp>
      <p:sp>
        <p:nvSpPr>
          <p:cNvPr id="16" name="Половина рамки 15"/>
          <p:cNvSpPr/>
          <p:nvPr/>
        </p:nvSpPr>
        <p:spPr>
          <a:xfrm rot="10800000">
            <a:off x="5907088" y="1436688"/>
            <a:ext cx="2071687" cy="720725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319" name="Прямоугольник 16"/>
          <p:cNvSpPr>
            <a:spLocks noChangeArrowheads="1"/>
          </p:cNvSpPr>
          <p:nvPr/>
        </p:nvSpPr>
        <p:spPr bwMode="auto">
          <a:xfrm>
            <a:off x="4427538" y="836613"/>
            <a:ext cx="3529012" cy="1320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ru-RU" sz="11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>
                <a:latin typeface="Times New Roman" pitchFamily="18" charset="0"/>
                <a:cs typeface="Times New Roman" pitchFamily="18" charset="0"/>
              </a:rPr>
              <a:t>штрафы за административные правонарушения в области предпринимательской деятельности, предусмотренные статьёй 44 Закона Санкт-Петербурга от 12.05.2010 № 273-70 «Об административных правонарушениях в Санкт-Петербурге»  </a:t>
            </a:r>
          </a:p>
          <a:p>
            <a:pPr algn="ctr"/>
            <a:endParaRPr lang="ru-RU" sz="1100"/>
          </a:p>
        </p:txBody>
      </p:sp>
      <p:sp>
        <p:nvSpPr>
          <p:cNvPr id="18" name="Прямоугольник 17"/>
          <p:cNvSpPr/>
          <p:nvPr/>
        </p:nvSpPr>
        <p:spPr>
          <a:xfrm>
            <a:off x="2771775" y="2708275"/>
            <a:ext cx="4679950" cy="12858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defRPr/>
            </a:pPr>
            <a:endParaRPr lang="ru-RU" sz="1100" dirty="0">
              <a:latin typeface="Times New Roman" pitchFamily="18" charset="0"/>
              <a:cs typeface="Times New Roman" pitchFamily="18" charset="0"/>
            </a:endParaRPr>
          </a:p>
          <a:p>
            <a:pPr marL="180975" algn="ctr">
              <a:tabLst>
                <a:tab pos="3590925" algn="l"/>
              </a:tabLst>
              <a:defRPr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штрафы за административные правонарушения, посягающие на институты государственной власти и местного самоуправления, предусмотренные статьей 47_1 Закона Санкт-Петербурга от 12.05.2010 № 273-70 «Об административных правонарушениях в Санкт-Петербурге»</a:t>
            </a:r>
            <a:endParaRPr lang="ru-RU" sz="1100" dirty="0"/>
          </a:p>
        </p:txBody>
      </p:sp>
      <p:sp>
        <p:nvSpPr>
          <p:cNvPr id="20" name="Половина рамки 19"/>
          <p:cNvSpPr/>
          <p:nvPr/>
        </p:nvSpPr>
        <p:spPr>
          <a:xfrm rot="10800000">
            <a:off x="5364163" y="3357563"/>
            <a:ext cx="2071687" cy="642937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1187450" y="981075"/>
            <a:ext cx="6840538" cy="5832475"/>
          </a:xfrm>
        </p:spPr>
        <p:txBody>
          <a:bodyPr/>
          <a:lstStyle/>
          <a:p>
            <a:pPr marL="0" indent="447675" algn="just" eaLnBrk="1" hangingPunct="1">
              <a:lnSpc>
                <a:spcPct val="120000"/>
              </a:lnSpc>
              <a:buFont typeface="Wingdings 2" pitchFamily="18" charset="2"/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Расчет субвенций осуществляется Местной администрацией, в соответствии с методикой, определенной статьей 8 Закона Санкт-Петербурга от 31.10.2007 № 536-109 «О наделении органов местного самоуправления в Санкт-Петербурге отдельными государственными полномочиями Санкт-Петербурга по организации и осуществлению деятельности по опеке и попечительству, назначению и выплате денежных средств на содержание детей, находящихся под опекой (попечительством), и денежных средств на содержание детей, переданных на воспитание в приемные семьи, в Санкт-Петербурге», на основании качественных (размер расчетной единицы, размер пособия на содержание ребенка в семье опекуна и приемной семье, размер вознаграждения приемных родителей) и количественных (численность опекаемых, численность муниципальных служащих, исполняющих переданные государственные полномочия и т.п.) показателей на 2024 – 2026 годы и представлен в приложении 11 к Закону Санкт-Петербурга «О бюджете Санкт-Петербурга на 2024 год и на плановый период 2025 и 2026 годов», проверяется Комитетом по социальной политике Санкт-Петербурга, который является главным распорядителем средств субвенций.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6456</TotalTime>
  <Words>1048</Words>
  <Application>Microsoft Office PowerPoint</Application>
  <PresentationFormat>Экран (4:3)</PresentationFormat>
  <Paragraphs>116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Georgia</vt:lpstr>
      <vt:lpstr>Times New Roman</vt:lpstr>
      <vt:lpstr>Verdana</vt:lpstr>
      <vt:lpstr>Wingdings 2</vt:lpstr>
      <vt:lpstr>Аспект</vt:lpstr>
      <vt:lpstr>БЮДЖЕТ  ДЛЯ ГРАЖДАН ВНУТРИГОРОДСКОГО МУНИЦИПАЛЬНОГО ОБРАЗОВАНИЯ ГОРОДА ФЕДЕРАЛЬНОГО ЗНАЧЕНИЯ САНКТ-ПЕТЕРБУРГА МУНИЦИПАЛЬНЫЙ ОКРУГ  ЗВЕЗДНОЕ  на 2024 год   </vt:lpstr>
      <vt:lpstr>Презентация PowerPoint</vt:lpstr>
      <vt:lpstr> </vt:lpstr>
      <vt:lpstr>Контактная информация.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105</cp:lastModifiedBy>
  <cp:revision>523</cp:revision>
  <cp:lastPrinted>2024-07-31T11:08:52Z</cp:lastPrinted>
  <dcterms:created xsi:type="dcterms:W3CDTF">2008-11-08T06:46:01Z</dcterms:created>
  <dcterms:modified xsi:type="dcterms:W3CDTF">2025-01-23T06:23:34Z</dcterms:modified>
</cp:coreProperties>
</file>